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9" r:id="rId3"/>
    <p:sldId id="326" r:id="rId4"/>
    <p:sldId id="330" r:id="rId5"/>
    <p:sldId id="342" r:id="rId6"/>
    <p:sldId id="378" r:id="rId7"/>
    <p:sldId id="302" r:id="rId8"/>
    <p:sldId id="335" r:id="rId9"/>
    <p:sldId id="344" r:id="rId10"/>
    <p:sldId id="358" r:id="rId11"/>
    <p:sldId id="359" r:id="rId12"/>
    <p:sldId id="360" r:id="rId13"/>
    <p:sldId id="377" r:id="rId14"/>
    <p:sldId id="380" r:id="rId15"/>
    <p:sldId id="3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0066"/>
    <a:srgbClr val="9999FF"/>
    <a:srgbClr val="3366FF"/>
    <a:srgbClr val="FFCC66"/>
    <a:srgbClr val="FF99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koeltzow\Desktop\DK%20Thesis\Thesis%20data%2010-1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tkoeltzow\Desktop\DK%20Thesis\Thesis%20data%2010-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oeltzow\Desktop\DK%20Thesis\Thesis%20data%2010-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49387576552951"/>
          <c:y val="5.6030183727034118E-2"/>
          <c:w val="0.81335476815398078"/>
          <c:h val="0.63630689810182572"/>
        </c:manualLayout>
      </c:layout>
      <c:barChart>
        <c:barDir val="col"/>
        <c:grouping val="clustered"/>
        <c:varyColors val="0"/>
        <c:ser>
          <c:idx val="0"/>
          <c:order val="0"/>
          <c:tx>
            <c:v>Pre-Test</c:v>
          </c:tx>
          <c:invertIfNegative val="0"/>
          <c:errBars>
            <c:errBarType val="plus"/>
            <c:errValType val="cust"/>
            <c:noEndCap val="0"/>
            <c:plus>
              <c:numRef>
                <c:f>'Pre-Post by college'!$AA$350:$AF$350</c:f>
                <c:numCache>
                  <c:formatCode>General</c:formatCode>
                  <c:ptCount val="6"/>
                  <c:pt idx="0">
                    <c:v>2.9760549065463451E-2</c:v>
                  </c:pt>
                  <c:pt idx="1">
                    <c:v>3.3830364827684263E-2</c:v>
                  </c:pt>
                  <c:pt idx="2">
                    <c:v>3.0377829770572452E-2</c:v>
                  </c:pt>
                  <c:pt idx="3">
                    <c:v>2.9548177512631581E-2</c:v>
                  </c:pt>
                  <c:pt idx="4">
                    <c:v>3.2537383065400008E-2</c:v>
                  </c:pt>
                  <c:pt idx="5">
                    <c:v>3.7287020906074331E-2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'Pre-Post by college'!$Z$356:$Z$361</c:f>
              <c:strCache>
                <c:ptCount val="6"/>
                <c:pt idx="0">
                  <c:v>Communications</c:v>
                </c:pt>
                <c:pt idx="1">
                  <c:v>Problem-Solving</c:v>
                </c:pt>
                <c:pt idx="2">
                  <c:v>Teamwork</c:v>
                </c:pt>
                <c:pt idx="3">
                  <c:v>Self-Management</c:v>
                </c:pt>
                <c:pt idx="4">
                  <c:v>Initiative</c:v>
                </c:pt>
                <c:pt idx="5">
                  <c:v>Technology</c:v>
                </c:pt>
              </c:strCache>
            </c:strRef>
          </c:cat>
          <c:val>
            <c:numRef>
              <c:f>'Pre-Post by college'!$AA$349:$AF$349</c:f>
              <c:numCache>
                <c:formatCode>General</c:formatCode>
                <c:ptCount val="6"/>
                <c:pt idx="0">
                  <c:v>4.0699421965317883</c:v>
                </c:pt>
                <c:pt idx="1">
                  <c:v>3.9939613526570055</c:v>
                </c:pt>
                <c:pt idx="2">
                  <c:v>4.3422447013487471</c:v>
                </c:pt>
                <c:pt idx="3">
                  <c:v>4.1492292870905629</c:v>
                </c:pt>
                <c:pt idx="4">
                  <c:v>4.1495664739884388</c:v>
                </c:pt>
                <c:pt idx="5">
                  <c:v>4.2919075144508669</c:v>
                </c:pt>
              </c:numCache>
            </c:numRef>
          </c:val>
        </c:ser>
        <c:ser>
          <c:idx val="1"/>
          <c:order val="1"/>
          <c:tx>
            <c:v>Post-Test</c:v>
          </c:tx>
          <c:spPr>
            <a:noFill/>
            <a:ln>
              <a:noFill/>
            </a:ln>
          </c:spPr>
          <c:invertIfNegative val="0"/>
          <c:cat>
            <c:strRef>
              <c:f>'Pre-Post by college'!$Z$356:$Z$361</c:f>
              <c:strCache>
                <c:ptCount val="6"/>
                <c:pt idx="0">
                  <c:v>Communications</c:v>
                </c:pt>
                <c:pt idx="1">
                  <c:v>Problem-Solving</c:v>
                </c:pt>
                <c:pt idx="2">
                  <c:v>Teamwork</c:v>
                </c:pt>
                <c:pt idx="3">
                  <c:v>Self-Management</c:v>
                </c:pt>
                <c:pt idx="4">
                  <c:v>Initiative</c:v>
                </c:pt>
                <c:pt idx="5">
                  <c:v>Technology</c:v>
                </c:pt>
              </c:strCache>
            </c:strRef>
          </c:cat>
          <c:val>
            <c:numRef>
              <c:f>'Pre-Post by college'!$AG$349:$AL$349</c:f>
              <c:numCache>
                <c:formatCode>General</c:formatCode>
                <c:ptCount val="6"/>
                <c:pt idx="0">
                  <c:v>4.435789980732177</c:v>
                </c:pt>
                <c:pt idx="1">
                  <c:v>4.4265414258188844</c:v>
                </c:pt>
                <c:pt idx="2">
                  <c:v>4.5862001943634541</c:v>
                </c:pt>
                <c:pt idx="3">
                  <c:v>4.4464354527938328</c:v>
                </c:pt>
                <c:pt idx="4">
                  <c:v>4.5111271676300504</c:v>
                </c:pt>
                <c:pt idx="5">
                  <c:v>4.6300578034682074</c:v>
                </c:pt>
              </c:numCache>
            </c:numRef>
          </c:val>
        </c:ser>
        <c:ser>
          <c:idx val="2"/>
          <c:order val="2"/>
          <c:tx>
            <c:v>Employer Scores</c:v>
          </c:tx>
          <c:spPr>
            <a:noFill/>
            <a:ln>
              <a:noFill/>
            </a:ln>
          </c:spPr>
          <c:invertIfNegative val="0"/>
          <c:val>
            <c:numRef>
              <c:f>'post correlations'!$AM$333:$AR$333</c:f>
              <c:numCache>
                <c:formatCode>General</c:formatCode>
                <c:ptCount val="6"/>
                <c:pt idx="0">
                  <c:v>4.4075942915392412</c:v>
                </c:pt>
                <c:pt idx="1">
                  <c:v>4.4044342507645258</c:v>
                </c:pt>
                <c:pt idx="2">
                  <c:v>4.5935779816513769</c:v>
                </c:pt>
                <c:pt idx="3">
                  <c:v>4.4107033639143758</c:v>
                </c:pt>
                <c:pt idx="4">
                  <c:v>4.4647808358817498</c:v>
                </c:pt>
                <c:pt idx="5">
                  <c:v>4.6221881390593014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55616"/>
        <c:axId val="76661504"/>
      </c:barChart>
      <c:catAx>
        <c:axId val="7665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6661504"/>
        <c:crosses val="autoZero"/>
        <c:auto val="1"/>
        <c:lblAlgn val="ctr"/>
        <c:lblOffset val="100"/>
        <c:noMultiLvlLbl val="0"/>
      </c:catAx>
      <c:valAx>
        <c:axId val="76661504"/>
        <c:scaling>
          <c:orientation val="minMax"/>
          <c:min val="3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Average Score</a:t>
                </a:r>
              </a:p>
            </c:rich>
          </c:tx>
          <c:layout>
            <c:manualLayout>
              <c:xMode val="edge"/>
              <c:yMode val="edge"/>
              <c:x val="7.7972440944882012E-3"/>
              <c:y val="0.192310146314583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665561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6062242219722536"/>
          <c:y val="1.2949006374203265E-3"/>
          <c:w val="0.23444313210848675"/>
          <c:h val="0.1998111976334450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49387576552945"/>
          <c:y val="5.6030183727034118E-2"/>
          <c:w val="0.81335476815398078"/>
          <c:h val="0.63630689810182572"/>
        </c:manualLayout>
      </c:layout>
      <c:barChart>
        <c:barDir val="col"/>
        <c:grouping val="clustered"/>
        <c:varyColors val="0"/>
        <c:ser>
          <c:idx val="0"/>
          <c:order val="0"/>
          <c:tx>
            <c:v>Pre-Test</c:v>
          </c:tx>
          <c:invertIfNegative val="0"/>
          <c:errBars>
            <c:errBarType val="plus"/>
            <c:errValType val="cust"/>
            <c:noEndCap val="0"/>
            <c:plus>
              <c:numRef>
                <c:f>'Pre-Post by college'!$AA$350:$AF$350</c:f>
                <c:numCache>
                  <c:formatCode>General</c:formatCode>
                  <c:ptCount val="6"/>
                  <c:pt idx="0">
                    <c:v>2.9760549065463444E-2</c:v>
                  </c:pt>
                  <c:pt idx="1">
                    <c:v>3.3830364827684256E-2</c:v>
                  </c:pt>
                  <c:pt idx="2">
                    <c:v>3.0377829770572448E-2</c:v>
                  </c:pt>
                  <c:pt idx="3">
                    <c:v>2.9548177512631574E-2</c:v>
                  </c:pt>
                  <c:pt idx="4">
                    <c:v>3.2537383065400001E-2</c:v>
                  </c:pt>
                  <c:pt idx="5">
                    <c:v>3.7287020906074331E-2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'Pre-Post by college'!$Z$356:$Z$361</c:f>
              <c:strCache>
                <c:ptCount val="6"/>
                <c:pt idx="0">
                  <c:v>Communications</c:v>
                </c:pt>
                <c:pt idx="1">
                  <c:v>Problem-Solving</c:v>
                </c:pt>
                <c:pt idx="2">
                  <c:v>Teamwork</c:v>
                </c:pt>
                <c:pt idx="3">
                  <c:v>Self-Management</c:v>
                </c:pt>
                <c:pt idx="4">
                  <c:v>Initiative</c:v>
                </c:pt>
                <c:pt idx="5">
                  <c:v>Technology</c:v>
                </c:pt>
              </c:strCache>
            </c:strRef>
          </c:cat>
          <c:val>
            <c:numRef>
              <c:f>'Pre-Post by college'!$AA$349:$AF$349</c:f>
              <c:numCache>
                <c:formatCode>General</c:formatCode>
                <c:ptCount val="6"/>
                <c:pt idx="0">
                  <c:v>4.0699421965317883</c:v>
                </c:pt>
                <c:pt idx="1">
                  <c:v>3.9939613526570055</c:v>
                </c:pt>
                <c:pt idx="2">
                  <c:v>4.3422447013487471</c:v>
                </c:pt>
                <c:pt idx="3">
                  <c:v>4.1492292870905629</c:v>
                </c:pt>
                <c:pt idx="4">
                  <c:v>4.1495664739884388</c:v>
                </c:pt>
                <c:pt idx="5">
                  <c:v>4.2919075144508669</c:v>
                </c:pt>
              </c:numCache>
            </c:numRef>
          </c:val>
        </c:ser>
        <c:ser>
          <c:idx val="1"/>
          <c:order val="1"/>
          <c:tx>
            <c:v>Post-Test</c:v>
          </c:tx>
          <c:invertIfNegative val="0"/>
          <c:errBars>
            <c:errBarType val="plus"/>
            <c:errValType val="cust"/>
            <c:noEndCap val="0"/>
            <c:plus>
              <c:numRef>
                <c:f>'Pre-Post by college'!$AG$350:$AL$350</c:f>
                <c:numCache>
                  <c:formatCode>General</c:formatCode>
                  <c:ptCount val="6"/>
                  <c:pt idx="0">
                    <c:v>2.3131662185807797E-2</c:v>
                  </c:pt>
                  <c:pt idx="1">
                    <c:v>2.6688745430090928E-2</c:v>
                  </c:pt>
                  <c:pt idx="2">
                    <c:v>2.2797424861073268E-2</c:v>
                  </c:pt>
                  <c:pt idx="3">
                    <c:v>2.4264921047694628E-2</c:v>
                  </c:pt>
                  <c:pt idx="4">
                    <c:v>2.4987551552095581E-2</c:v>
                  </c:pt>
                  <c:pt idx="5">
                    <c:v>2.8164794711444768E-2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'Pre-Post by college'!$Z$356:$Z$361</c:f>
              <c:strCache>
                <c:ptCount val="6"/>
                <c:pt idx="0">
                  <c:v>Communications</c:v>
                </c:pt>
                <c:pt idx="1">
                  <c:v>Problem-Solving</c:v>
                </c:pt>
                <c:pt idx="2">
                  <c:v>Teamwork</c:v>
                </c:pt>
                <c:pt idx="3">
                  <c:v>Self-Management</c:v>
                </c:pt>
                <c:pt idx="4">
                  <c:v>Initiative</c:v>
                </c:pt>
                <c:pt idx="5">
                  <c:v>Technology</c:v>
                </c:pt>
              </c:strCache>
            </c:strRef>
          </c:cat>
          <c:val>
            <c:numRef>
              <c:f>'Pre-Post by college'!$AG$349:$AL$349</c:f>
              <c:numCache>
                <c:formatCode>General</c:formatCode>
                <c:ptCount val="6"/>
                <c:pt idx="0">
                  <c:v>4.435789980732177</c:v>
                </c:pt>
                <c:pt idx="1">
                  <c:v>4.4265414258188844</c:v>
                </c:pt>
                <c:pt idx="2">
                  <c:v>4.5862001943634541</c:v>
                </c:pt>
                <c:pt idx="3">
                  <c:v>4.4464354527938328</c:v>
                </c:pt>
                <c:pt idx="4">
                  <c:v>4.5111271676300504</c:v>
                </c:pt>
                <c:pt idx="5">
                  <c:v>4.6300578034682074</c:v>
                </c:pt>
              </c:numCache>
            </c:numRef>
          </c:val>
        </c:ser>
        <c:ser>
          <c:idx val="2"/>
          <c:order val="2"/>
          <c:tx>
            <c:v>Employer Scores</c:v>
          </c:tx>
          <c:spPr>
            <a:noFill/>
            <a:ln>
              <a:noFill/>
            </a:ln>
          </c:spPr>
          <c:invertIfNegative val="0"/>
          <c:val>
            <c:numRef>
              <c:f>'post correlations'!$AM$333:$AR$333</c:f>
              <c:numCache>
                <c:formatCode>General</c:formatCode>
                <c:ptCount val="6"/>
                <c:pt idx="0">
                  <c:v>4.4075942915392412</c:v>
                </c:pt>
                <c:pt idx="1">
                  <c:v>4.4044342507645258</c:v>
                </c:pt>
                <c:pt idx="2">
                  <c:v>4.5935779816513769</c:v>
                </c:pt>
                <c:pt idx="3">
                  <c:v>4.4107033639143758</c:v>
                </c:pt>
                <c:pt idx="4">
                  <c:v>4.4647808358817498</c:v>
                </c:pt>
                <c:pt idx="5">
                  <c:v>4.6221881390593014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34272"/>
        <c:axId val="77735808"/>
      </c:barChart>
      <c:catAx>
        <c:axId val="7773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7735808"/>
        <c:crosses val="autoZero"/>
        <c:auto val="1"/>
        <c:lblAlgn val="ctr"/>
        <c:lblOffset val="100"/>
        <c:noMultiLvlLbl val="0"/>
      </c:catAx>
      <c:valAx>
        <c:axId val="77735808"/>
        <c:scaling>
          <c:orientation val="minMax"/>
          <c:min val="3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Average Score</a:t>
                </a:r>
              </a:p>
            </c:rich>
          </c:tx>
          <c:layout>
            <c:manualLayout>
              <c:xMode val="edge"/>
              <c:yMode val="edge"/>
              <c:x val="7.7972440944881968E-3"/>
              <c:y val="0.19231014631458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773427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6062242219722533"/>
          <c:y val="1.2949006374203265E-3"/>
          <c:w val="0.23444313210848663"/>
          <c:h val="0.199811197633444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49387576552951"/>
          <c:y val="5.6030183727034118E-2"/>
          <c:w val="0.81335476815398078"/>
          <c:h val="0.63630689810182572"/>
        </c:manualLayout>
      </c:layout>
      <c:barChart>
        <c:barDir val="col"/>
        <c:grouping val="clustered"/>
        <c:varyColors val="0"/>
        <c:ser>
          <c:idx val="0"/>
          <c:order val="0"/>
          <c:tx>
            <c:v>Pre-Test</c:v>
          </c:tx>
          <c:invertIfNegative val="0"/>
          <c:errBars>
            <c:errBarType val="plus"/>
            <c:errValType val="cust"/>
            <c:noEndCap val="0"/>
            <c:plus>
              <c:numRef>
                <c:f>'Pre-Post by college'!$AA$350:$AF$350</c:f>
                <c:numCache>
                  <c:formatCode>General</c:formatCode>
                  <c:ptCount val="6"/>
                  <c:pt idx="0">
                    <c:v>2.9760549065463444E-2</c:v>
                  </c:pt>
                  <c:pt idx="1">
                    <c:v>3.3830364827684256E-2</c:v>
                  </c:pt>
                  <c:pt idx="2">
                    <c:v>3.0377829770572448E-2</c:v>
                  </c:pt>
                  <c:pt idx="3">
                    <c:v>2.9548177512631574E-2</c:v>
                  </c:pt>
                  <c:pt idx="4">
                    <c:v>3.2537383065400001E-2</c:v>
                  </c:pt>
                  <c:pt idx="5">
                    <c:v>3.7287020906074331E-2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'Pre-Post by college'!$Z$356:$Z$361</c:f>
              <c:strCache>
                <c:ptCount val="6"/>
                <c:pt idx="0">
                  <c:v>Communications</c:v>
                </c:pt>
                <c:pt idx="1">
                  <c:v>Problem-Solving</c:v>
                </c:pt>
                <c:pt idx="2">
                  <c:v>Teamwork</c:v>
                </c:pt>
                <c:pt idx="3">
                  <c:v>Self-Management</c:v>
                </c:pt>
                <c:pt idx="4">
                  <c:v>Initiative</c:v>
                </c:pt>
                <c:pt idx="5">
                  <c:v>Technology</c:v>
                </c:pt>
              </c:strCache>
            </c:strRef>
          </c:cat>
          <c:val>
            <c:numRef>
              <c:f>'Pre-Post by college'!$AA$349:$AF$349</c:f>
              <c:numCache>
                <c:formatCode>General</c:formatCode>
                <c:ptCount val="6"/>
                <c:pt idx="0">
                  <c:v>4.0699421965317883</c:v>
                </c:pt>
                <c:pt idx="1">
                  <c:v>3.9939613526570055</c:v>
                </c:pt>
                <c:pt idx="2">
                  <c:v>4.3422447013487471</c:v>
                </c:pt>
                <c:pt idx="3">
                  <c:v>4.1492292870905629</c:v>
                </c:pt>
                <c:pt idx="4">
                  <c:v>4.1495664739884388</c:v>
                </c:pt>
                <c:pt idx="5">
                  <c:v>4.2919075144508669</c:v>
                </c:pt>
              </c:numCache>
            </c:numRef>
          </c:val>
        </c:ser>
        <c:ser>
          <c:idx val="1"/>
          <c:order val="1"/>
          <c:tx>
            <c:v>Post-Test</c:v>
          </c:tx>
          <c:invertIfNegative val="0"/>
          <c:errBars>
            <c:errBarType val="plus"/>
            <c:errValType val="cust"/>
            <c:noEndCap val="0"/>
            <c:plus>
              <c:numRef>
                <c:f>'Pre-Post by college'!$AG$350:$AL$350</c:f>
                <c:numCache>
                  <c:formatCode>General</c:formatCode>
                  <c:ptCount val="6"/>
                  <c:pt idx="0">
                    <c:v>2.3131662185807797E-2</c:v>
                  </c:pt>
                  <c:pt idx="1">
                    <c:v>2.6688745430090928E-2</c:v>
                  </c:pt>
                  <c:pt idx="2">
                    <c:v>2.2797424861073268E-2</c:v>
                  </c:pt>
                  <c:pt idx="3">
                    <c:v>2.4264921047694628E-2</c:v>
                  </c:pt>
                  <c:pt idx="4">
                    <c:v>2.4987551552095581E-2</c:v>
                  </c:pt>
                  <c:pt idx="5">
                    <c:v>2.8164794711444768E-2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'Pre-Post by college'!$Z$356:$Z$361</c:f>
              <c:strCache>
                <c:ptCount val="6"/>
                <c:pt idx="0">
                  <c:v>Communications</c:v>
                </c:pt>
                <c:pt idx="1">
                  <c:v>Problem-Solving</c:v>
                </c:pt>
                <c:pt idx="2">
                  <c:v>Teamwork</c:v>
                </c:pt>
                <c:pt idx="3">
                  <c:v>Self-Management</c:v>
                </c:pt>
                <c:pt idx="4">
                  <c:v>Initiative</c:v>
                </c:pt>
                <c:pt idx="5">
                  <c:v>Technology</c:v>
                </c:pt>
              </c:strCache>
            </c:strRef>
          </c:cat>
          <c:val>
            <c:numRef>
              <c:f>'Pre-Post by college'!$AG$349:$AL$349</c:f>
              <c:numCache>
                <c:formatCode>General</c:formatCode>
                <c:ptCount val="6"/>
                <c:pt idx="0">
                  <c:v>4.435789980732177</c:v>
                </c:pt>
                <c:pt idx="1">
                  <c:v>4.4265414258188844</c:v>
                </c:pt>
                <c:pt idx="2">
                  <c:v>4.5862001943634541</c:v>
                </c:pt>
                <c:pt idx="3">
                  <c:v>4.4464354527938328</c:v>
                </c:pt>
                <c:pt idx="4">
                  <c:v>4.5111271676300504</c:v>
                </c:pt>
                <c:pt idx="5">
                  <c:v>4.6300578034682074</c:v>
                </c:pt>
              </c:numCache>
            </c:numRef>
          </c:val>
        </c:ser>
        <c:ser>
          <c:idx val="2"/>
          <c:order val="2"/>
          <c:tx>
            <c:v>Employer Scores</c:v>
          </c:tx>
          <c:invertIfNegative val="0"/>
          <c:errBars>
            <c:errBarType val="plus"/>
            <c:errValType val="cust"/>
            <c:noEndCap val="0"/>
            <c:plus>
              <c:numRef>
                <c:f>'post correlations'!$AM$334:$AR$334</c:f>
                <c:numCache>
                  <c:formatCode>General</c:formatCode>
                  <c:ptCount val="6"/>
                  <c:pt idx="0">
                    <c:v>3.1649722838573091E-2</c:v>
                  </c:pt>
                  <c:pt idx="1">
                    <c:v>3.3384413220455489E-2</c:v>
                  </c:pt>
                  <c:pt idx="2">
                    <c:v>2.6416580852583572E-2</c:v>
                  </c:pt>
                  <c:pt idx="3">
                    <c:v>3.2228189083231641E-2</c:v>
                  </c:pt>
                  <c:pt idx="4">
                    <c:v>3.1032778021960652E-2</c:v>
                  </c:pt>
                  <c:pt idx="5">
                    <c:v>3.0465185537913522E-2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'post correlations'!$AM$333:$AR$333</c:f>
              <c:numCache>
                <c:formatCode>General</c:formatCode>
                <c:ptCount val="6"/>
                <c:pt idx="0">
                  <c:v>4.4075942915392412</c:v>
                </c:pt>
                <c:pt idx="1">
                  <c:v>4.4044342507645258</c:v>
                </c:pt>
                <c:pt idx="2">
                  <c:v>4.5935779816513769</c:v>
                </c:pt>
                <c:pt idx="3">
                  <c:v>4.4107033639143758</c:v>
                </c:pt>
                <c:pt idx="4">
                  <c:v>4.4647808358817498</c:v>
                </c:pt>
                <c:pt idx="5">
                  <c:v>4.6221881390593014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09120"/>
        <c:axId val="86319104"/>
      </c:barChart>
      <c:catAx>
        <c:axId val="8630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6319104"/>
        <c:crosses val="autoZero"/>
        <c:auto val="1"/>
        <c:lblAlgn val="ctr"/>
        <c:lblOffset val="100"/>
        <c:noMultiLvlLbl val="0"/>
      </c:catAx>
      <c:valAx>
        <c:axId val="86319104"/>
        <c:scaling>
          <c:orientation val="minMax"/>
          <c:min val="3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Average Score</a:t>
                </a:r>
              </a:p>
            </c:rich>
          </c:tx>
          <c:layout>
            <c:manualLayout>
              <c:xMode val="edge"/>
              <c:yMode val="edge"/>
              <c:x val="7.7972440944882012E-3"/>
              <c:y val="0.19231014631458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8630912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6062242219722533"/>
          <c:y val="1.2949006374203265E-3"/>
          <c:w val="0.23444313210848675"/>
          <c:h val="0.199811197633444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0.16964</cdr:x>
      <cdr:y>0.07143</cdr:y>
    </cdr:from>
    <cdr:to>
      <cdr:x>0.38631</cdr:x>
      <cdr:y>0.19519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47800" y="381000"/>
          <a:ext cx="1849148" cy="6601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0.1875</cdr:x>
      <cdr:y>0.14286</cdr:y>
    </cdr:from>
    <cdr:to>
      <cdr:x>0.40417</cdr:x>
      <cdr:y>0.18706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600200" y="762000"/>
          <a:ext cx="1849148" cy="2357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415426D-D426-48FE-913F-B6F13CEC4C21}" type="datetimeFigureOut">
              <a:rPr lang="en-US"/>
              <a:pPr>
                <a:defRPr/>
              </a:pPr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5467AB6-FF62-4C8C-8E46-00933CA9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13C23FB-FF1F-4246-B1A1-F2231238CD42}" type="datetimeFigureOut">
              <a:rPr lang="en-US"/>
              <a:pPr>
                <a:defRPr/>
              </a:pPr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21729B7-4B77-4C2A-8ABC-D9CF31D23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729B7-4B77-4C2A-8ABC-D9CF31D232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3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Dawn – </a:t>
            </a:r>
          </a:p>
          <a:p>
            <a:r>
              <a:rPr lang="en-US" dirty="0" smtClean="0"/>
              <a:t>- The</a:t>
            </a:r>
            <a:r>
              <a:rPr lang="en-US" baseline="0" dirty="0" smtClean="0"/>
              <a:t> significant piece to the history is the award of Title VIII funds in 1981 to build a comprehensive Cooperative Education program.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729B7-4B77-4C2A-8ABC-D9CF31D232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729B7-4B77-4C2A-8ABC-D9CF31D232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729B7-4B77-4C2A-8ABC-D9CF31D232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2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729B7-4B77-4C2A-8ABC-D9CF31D232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729B7-4B77-4C2A-8ABC-D9CF31D232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729B7-4B77-4C2A-8ABC-D9CF31D232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4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7441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6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054725"/>
            <a:ext cx="15732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54725"/>
            <a:ext cx="15732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3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172F183C-B1A8-43F1-846F-47E00A476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4837"/>
            <a:ext cx="7772400" cy="20583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Illinois Cooperative Work Study Program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1448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6224" y="4310875"/>
            <a:ext cx="482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Springer Center for Excellence in Internships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Outcomes Assessment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09600" y="11430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487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Outcomes Assessment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609600" y="11430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1400" y="6477000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comparisons significant at </a:t>
            </a:r>
            <a:r>
              <a:rPr lang="en-US" i="1" dirty="0" smtClean="0"/>
              <a:t>p</a:t>
            </a:r>
            <a:r>
              <a:rPr lang="en-US" dirty="0" smtClean="0"/>
              <a:t> &lt;0.0001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Outcomes Assessment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1430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0827" y="6488668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Correlations significant at </a:t>
            </a:r>
            <a:r>
              <a:rPr lang="en-US" i="1" dirty="0" smtClean="0"/>
              <a:t>p</a:t>
            </a:r>
            <a:r>
              <a:rPr lang="en-US" dirty="0" smtClean="0"/>
              <a:t> &lt;0.001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Grant Participant Success Story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577468" cy="260700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138"/>
            <a:ext cx="3962400" cy="4843462"/>
          </a:xfrm>
        </p:spPr>
        <p:txBody>
          <a:bodyPr/>
          <a:lstStyle/>
          <a:p>
            <a:r>
              <a:rPr lang="en-US" dirty="0" smtClean="0"/>
              <a:t>Bailey Miller ‘13, Executive Team Leader, Target,    Streamwood, Illinois</a:t>
            </a:r>
          </a:p>
          <a:p>
            <a:r>
              <a:rPr lang="en-US" dirty="0" smtClean="0"/>
              <a:t>Interned with The Heartland Partnership</a:t>
            </a:r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28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academic, employment, and community relationships</a:t>
            </a:r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Reduced reliance on student loans</a:t>
            </a:r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Provided positive effects on personal and professional growth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Participant Success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25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239000" cy="21367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251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ICWS Supports Bradley’s Mission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86177"/>
            <a:ext cx="6518711" cy="43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800600"/>
          </a:xfrm>
        </p:spPr>
        <p:txBody>
          <a:bodyPr/>
          <a:lstStyle/>
          <a:p>
            <a:r>
              <a:rPr lang="en-US" sz="2800" b="1" dirty="0" smtClean="0"/>
              <a:t>1964</a:t>
            </a:r>
            <a:r>
              <a:rPr lang="en-US" sz="2400" dirty="0"/>
              <a:t> </a:t>
            </a:r>
            <a:r>
              <a:rPr lang="en-US" sz="2400" dirty="0" smtClean="0"/>
              <a:t> Engineering Co-op Program Started</a:t>
            </a:r>
          </a:p>
          <a:p>
            <a:r>
              <a:rPr lang="en-US" sz="2800" b="1" dirty="0" smtClean="0"/>
              <a:t>1981</a:t>
            </a:r>
            <a:r>
              <a:rPr lang="en-US" sz="2400" b="1" dirty="0" smtClean="0"/>
              <a:t>  </a:t>
            </a:r>
            <a:r>
              <a:rPr lang="en-US" sz="2400" dirty="0" smtClean="0"/>
              <a:t>Bradley awarded Cooperative Education           	      Demonstration Grant</a:t>
            </a:r>
          </a:p>
          <a:p>
            <a:r>
              <a:rPr lang="en-US" sz="2800" b="1" dirty="0" smtClean="0"/>
              <a:t>1982</a:t>
            </a:r>
            <a:r>
              <a:rPr lang="en-US" sz="2400" dirty="0" smtClean="0"/>
              <a:t>  Established Co-op/Intern Faculty Adv. Board</a:t>
            </a:r>
          </a:p>
          <a:p>
            <a:r>
              <a:rPr lang="en-US" sz="2800" b="1" dirty="0" smtClean="0"/>
              <a:t>1985</a:t>
            </a:r>
            <a:r>
              <a:rPr lang="en-US" sz="2400" dirty="0" smtClean="0"/>
              <a:t>  Formalized a centralized </a:t>
            </a:r>
            <a:r>
              <a:rPr lang="en-US" sz="2400" dirty="0"/>
              <a:t>p</a:t>
            </a:r>
            <a:r>
              <a:rPr lang="en-US" sz="2400" dirty="0" smtClean="0"/>
              <a:t>rogram</a:t>
            </a:r>
          </a:p>
          <a:p>
            <a:r>
              <a:rPr lang="en-US" sz="2800" b="1" dirty="0" smtClean="0"/>
              <a:t>1992 </a:t>
            </a:r>
            <a:r>
              <a:rPr lang="en-US" sz="2400" dirty="0" smtClean="0"/>
              <a:t>Bradley </a:t>
            </a:r>
            <a:r>
              <a:rPr lang="en-US" sz="2400" dirty="0"/>
              <a:t>r</a:t>
            </a:r>
            <a:r>
              <a:rPr lang="en-US" sz="2400" dirty="0" smtClean="0"/>
              <a:t>eceived its first ICWS grant</a:t>
            </a:r>
          </a:p>
          <a:p>
            <a:r>
              <a:rPr lang="en-US" sz="2800" b="1" dirty="0" smtClean="0"/>
              <a:t>2008</a:t>
            </a:r>
            <a:r>
              <a:rPr lang="en-US" sz="2400" dirty="0" smtClean="0"/>
              <a:t>  Dedicated the Springer Center</a:t>
            </a:r>
          </a:p>
          <a:p>
            <a:r>
              <a:rPr lang="en-US" sz="2800" b="1" dirty="0" smtClean="0"/>
              <a:t>2011</a:t>
            </a:r>
            <a:r>
              <a:rPr lang="en-US" sz="2400" dirty="0" smtClean="0"/>
              <a:t>  Recognized by </a:t>
            </a:r>
            <a:r>
              <a:rPr lang="en-US" sz="2400" i="1" dirty="0" smtClean="0"/>
              <a:t>U.S. News &amp; World Report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97" y="3702184"/>
            <a:ext cx="2685185" cy="208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65744"/>
            <a:ext cx="2657996" cy="1993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37" y="3702185"/>
            <a:ext cx="2582459" cy="2135766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533400" y="279567"/>
            <a:ext cx="85344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3600" dirty="0" smtClean="0"/>
              <a:t>ICWS Strengthens Bradley’s Program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7384"/>
            <a:ext cx="2674582" cy="20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81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</a:t>
            </a:r>
            <a:r>
              <a:rPr lang="en-US" sz="3200" b="1" dirty="0" smtClean="0"/>
              <a:t>23  </a:t>
            </a:r>
            <a:r>
              <a:rPr lang="en-US" dirty="0" smtClean="0"/>
              <a:t>consecutive years of funding</a:t>
            </a:r>
          </a:p>
          <a:p>
            <a:pPr marL="109537" indent="0">
              <a:buNone/>
            </a:pPr>
            <a:r>
              <a:rPr lang="en-US" sz="3200" b="1" dirty="0" smtClean="0"/>
              <a:t>    1,927</a:t>
            </a:r>
            <a:r>
              <a:rPr lang="en-US" dirty="0" smtClean="0"/>
              <a:t>  total ICWS internship placements</a:t>
            </a:r>
          </a:p>
          <a:p>
            <a:pPr marL="109537" indent="0">
              <a:buNone/>
            </a:pPr>
            <a:r>
              <a:rPr lang="en-US" sz="3200" b="1" dirty="0" smtClean="0"/>
              <a:t>$89,000 </a:t>
            </a:r>
            <a:r>
              <a:rPr lang="en-US" sz="2800" dirty="0" smtClean="0"/>
              <a:t>in </a:t>
            </a:r>
            <a:r>
              <a:rPr lang="en-US" dirty="0" smtClean="0"/>
              <a:t>student earnings for FY2013</a:t>
            </a:r>
          </a:p>
          <a:p>
            <a:pPr marL="109537" indent="0">
              <a:buNone/>
            </a:pPr>
            <a:r>
              <a:rPr lang="en-US" sz="3200" b="1" dirty="0" smtClean="0"/>
              <a:t>   19-31 </a:t>
            </a:r>
            <a:r>
              <a:rPr lang="en-US" dirty="0"/>
              <a:t>employer partners each year</a:t>
            </a:r>
          </a:p>
          <a:p>
            <a:pPr marL="109537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  <a:p>
            <a:pPr marL="2057400" lvl="8" indent="0">
              <a:buNone/>
            </a:pPr>
            <a:r>
              <a:rPr lang="en-US" sz="1800" dirty="0" smtClean="0"/>
              <a:t> 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94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&amp; Employer Selection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138"/>
            <a:ext cx="9144000" cy="55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0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00400"/>
          </a:xfrm>
        </p:spPr>
        <p:txBody>
          <a:bodyPr/>
          <a:lstStyle/>
          <a:p>
            <a:r>
              <a:rPr lang="en-US" dirty="0" smtClean="0"/>
              <a:t>BUS 201, 301 &amp; ATG 605</a:t>
            </a:r>
          </a:p>
          <a:p>
            <a:r>
              <a:rPr lang="en-US" dirty="0" smtClean="0"/>
              <a:t>CFA 301</a:t>
            </a:r>
          </a:p>
          <a:p>
            <a:r>
              <a:rPr lang="en-US" dirty="0" smtClean="0"/>
              <a:t>EHS 301</a:t>
            </a:r>
          </a:p>
          <a:p>
            <a:r>
              <a:rPr lang="en-US" dirty="0" smtClean="0"/>
              <a:t>EGT 210, 310, 410, 510 </a:t>
            </a:r>
            <a:r>
              <a:rPr lang="en-US" sz="2000" dirty="0" smtClean="0"/>
              <a:t>(Engineering Internships)</a:t>
            </a:r>
          </a:p>
          <a:p>
            <a:r>
              <a:rPr lang="en-US" dirty="0" smtClean="0"/>
              <a:t>CE 200, CON 200, EE 200, IME 200, IMT 200, ME 200 </a:t>
            </a:r>
            <a:r>
              <a:rPr lang="en-US" sz="2000" dirty="0" smtClean="0"/>
              <a:t>(Engineering Co-ops)</a:t>
            </a:r>
          </a:p>
          <a:p>
            <a:r>
              <a:rPr lang="en-US" dirty="0" smtClean="0"/>
              <a:t>LAS 301</a:t>
            </a:r>
          </a:p>
          <a:p>
            <a:pPr marL="109537" indent="0">
              <a:buNone/>
            </a:pPr>
            <a:endParaRPr lang="en-US" sz="1200" dirty="0"/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Internship Courses </a:t>
            </a:r>
            <a:br>
              <a:rPr lang="en-US" dirty="0" smtClean="0"/>
            </a:br>
            <a:r>
              <a:rPr lang="en-US" sz="2200" dirty="0" smtClean="0"/>
              <a:t>Administered by the Smith Career Center </a:t>
            </a:r>
            <a:r>
              <a:rPr lang="en-US" sz="2200" smtClean="0"/>
              <a:t>in </a:t>
            </a:r>
            <a:r>
              <a:rPr lang="en-US" sz="2200" smtClean="0"/>
              <a:t>cooperation </a:t>
            </a:r>
            <a:r>
              <a:rPr lang="en-US" sz="2200" dirty="0" smtClean="0"/>
              <a:t>with the Co-op/Intern Faculty Advisory Board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7909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4038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b="1" u="sng" dirty="0" smtClean="0"/>
              <a:t>STUDENTS</a:t>
            </a:r>
          </a:p>
          <a:p>
            <a:r>
              <a:rPr lang="en-US" dirty="0" smtClean="0"/>
              <a:t>Student Learning Agreement Form</a:t>
            </a:r>
          </a:p>
          <a:p>
            <a:r>
              <a:rPr lang="en-US" dirty="0" smtClean="0"/>
              <a:t>Student Pre- and Post-Evaluations</a:t>
            </a:r>
          </a:p>
          <a:p>
            <a:r>
              <a:rPr lang="en-US" dirty="0" smtClean="0"/>
              <a:t>Goals Statement</a:t>
            </a:r>
          </a:p>
          <a:p>
            <a:r>
              <a:rPr lang="en-US" dirty="0" smtClean="0"/>
              <a:t>Reflection Paper</a:t>
            </a:r>
          </a:p>
          <a:p>
            <a:r>
              <a:rPr lang="en-US" dirty="0" smtClean="0"/>
              <a:t>Professional Skills for the Workplace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Established Monitoring Process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842681" y="1676400"/>
            <a:ext cx="403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en-US" b="1" u="sng" dirty="0" smtClean="0"/>
              <a:t>SPRINGER CENTER</a:t>
            </a:r>
          </a:p>
          <a:p>
            <a:r>
              <a:rPr lang="en-US" dirty="0" smtClean="0"/>
              <a:t>Online Course - Workshops and Resources</a:t>
            </a:r>
          </a:p>
          <a:p>
            <a:r>
              <a:rPr lang="en-US" dirty="0" smtClean="0"/>
              <a:t>Employer Midpoint Check-In</a:t>
            </a:r>
          </a:p>
          <a:p>
            <a:r>
              <a:rPr lang="en-US" dirty="0" smtClean="0"/>
              <a:t>Employer Evaluation </a:t>
            </a:r>
          </a:p>
          <a:p>
            <a:r>
              <a:rPr lang="en-US" dirty="0" smtClean="0"/>
              <a:t>Employer Site Visits</a:t>
            </a:r>
          </a:p>
        </p:txBody>
      </p:sp>
    </p:spTree>
    <p:extLst>
      <p:ext uri="{BB962C8B-B14F-4D97-AF65-F5344CB8AC3E}">
        <p14:creationId xmlns:p14="http://schemas.microsoft.com/office/powerpoint/2010/main" val="2318178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2"/>
          </a:xfrm>
        </p:spPr>
        <p:txBody>
          <a:bodyPr/>
          <a:lstStyle/>
          <a:p>
            <a:pPr marL="109537" indent="0">
              <a:buNone/>
            </a:pPr>
            <a:endParaRPr lang="en-US" b="1" u="sng" dirty="0" smtClean="0"/>
          </a:p>
          <a:p>
            <a:pPr marL="109537" indent="0">
              <a:buNone/>
            </a:pPr>
            <a:r>
              <a:rPr lang="en-US" sz="4000" b="1" dirty="0" smtClean="0"/>
              <a:t>  86%</a:t>
            </a:r>
            <a:r>
              <a:rPr lang="en-US" dirty="0" smtClean="0"/>
              <a:t>  completed career-related work </a:t>
            </a:r>
          </a:p>
          <a:p>
            <a:pPr marL="109537" indent="0">
              <a:buNone/>
            </a:pPr>
            <a:r>
              <a:rPr lang="en-US" sz="4000" b="1" dirty="0" smtClean="0"/>
              <a:t>  96</a:t>
            </a:r>
            <a:r>
              <a:rPr lang="en-US" sz="4000" b="1" dirty="0"/>
              <a:t>%</a:t>
            </a:r>
            <a:r>
              <a:rPr lang="en-US" dirty="0"/>
              <a:t> </a:t>
            </a:r>
            <a:r>
              <a:rPr lang="en-US" dirty="0" smtClean="0"/>
              <a:t> placement rate</a:t>
            </a:r>
          </a:p>
          <a:p>
            <a:pPr marL="109537" indent="0">
              <a:buNone/>
            </a:pPr>
            <a:r>
              <a:rPr lang="en-US" sz="4000" b="1" dirty="0" smtClean="0"/>
              <a:t>100%</a:t>
            </a:r>
            <a:r>
              <a:rPr lang="en-US" dirty="0" smtClean="0"/>
              <a:t>  placement rate for grant participants</a:t>
            </a:r>
          </a:p>
          <a:p>
            <a:pPr marL="109537" indent="0">
              <a:buNone/>
            </a:pPr>
            <a:r>
              <a:rPr lang="en-US" sz="4000" b="1" dirty="0" smtClean="0"/>
              <a:t>  75%</a:t>
            </a:r>
            <a:r>
              <a:rPr lang="en-US" dirty="0" smtClean="0"/>
              <a:t>  of grant participants hired for    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permanent employment in Illinois</a:t>
            </a:r>
          </a:p>
          <a:p>
            <a:pPr marL="109537" indent="0">
              <a:buNone/>
            </a:pPr>
            <a:r>
              <a:rPr lang="en-US" sz="4000" b="1" dirty="0" smtClean="0"/>
              <a:t>   10  </a:t>
            </a:r>
            <a:r>
              <a:rPr lang="en-US" dirty="0" smtClean="0"/>
              <a:t>graduates hired by grant employers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sz="2000" dirty="0" smtClean="0"/>
              <a:t>(2011-2012 First Destination Study)</a:t>
            </a:r>
            <a:endParaRPr lang="en-US" sz="2000" dirty="0"/>
          </a:p>
          <a:p>
            <a:pPr marL="109537" indent="0">
              <a:buNone/>
            </a:pPr>
            <a:endParaRPr lang="en-US" dirty="0" smtClean="0"/>
          </a:p>
          <a:p>
            <a:endParaRPr lang="en-US" dirty="0"/>
          </a:p>
          <a:p>
            <a:pPr marL="2057400" lvl="8" indent="0">
              <a:buNone/>
            </a:pPr>
            <a:r>
              <a:rPr lang="en-US" sz="1800" dirty="0" smtClean="0"/>
              <a:t> 	</a:t>
            </a:r>
          </a:p>
          <a:p>
            <a:pPr marL="2057400" lvl="8" indent="0">
              <a:buNone/>
            </a:pPr>
            <a:r>
              <a:rPr lang="en-US" sz="1800" dirty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Outcomes….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89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2080</TotalTime>
  <Words>315</Words>
  <Application>Microsoft Office PowerPoint</Application>
  <PresentationFormat>On-screen Show (4:3)</PresentationFormat>
  <Paragraphs>82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Illinois Cooperative Work Study Program </vt:lpstr>
      <vt:lpstr>ICWS Supports Bradley’s Mission</vt:lpstr>
      <vt:lpstr>A Bit of History…</vt:lpstr>
      <vt:lpstr>PowerPoint Presentation</vt:lpstr>
      <vt:lpstr>By the Numbers….</vt:lpstr>
      <vt:lpstr>Student &amp; Employer Selection</vt:lpstr>
      <vt:lpstr>Internship Courses  Administered by the Smith Career Center in cooperation with the Co-op/Intern Faculty Advisory Board</vt:lpstr>
      <vt:lpstr>Established Monitoring Process</vt:lpstr>
      <vt:lpstr>Graduate Outcomes….</vt:lpstr>
      <vt:lpstr>Learning Outcomes Assessment</vt:lpstr>
      <vt:lpstr>Learning Outcomes Assessment</vt:lpstr>
      <vt:lpstr>Learning Outcomes Assessment</vt:lpstr>
      <vt:lpstr>Grant Participant Success Story</vt:lpstr>
      <vt:lpstr>Grant Participant Success Story</vt:lpstr>
      <vt:lpstr>Thank You</vt:lpstr>
    </vt:vector>
  </TitlesOfParts>
  <Company>Bradley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 Between the Office of Alumni Relations and the Smith Career Center March 2009</dc:title>
  <dc:creator>Kim Taylor</dc:creator>
  <cp:lastModifiedBy>Windows User</cp:lastModifiedBy>
  <cp:revision>165</cp:revision>
  <cp:lastPrinted>2012-12-04T14:46:43Z</cp:lastPrinted>
  <dcterms:created xsi:type="dcterms:W3CDTF">2009-03-26T19:01:46Z</dcterms:created>
  <dcterms:modified xsi:type="dcterms:W3CDTF">2014-01-31T15:55:45Z</dcterms:modified>
</cp:coreProperties>
</file>